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95" r:id="rId4"/>
    <p:sldId id="275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286" r:id="rId13"/>
    <p:sldId id="304" r:id="rId14"/>
    <p:sldId id="305" r:id="rId15"/>
    <p:sldId id="306" r:id="rId16"/>
    <p:sldId id="307" r:id="rId17"/>
    <p:sldId id="309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1B5A-599C-4F0A-BF14-73D5D723CD28}" type="datetimeFigureOut">
              <a:rPr lang="en-ZA" smtClean="0"/>
              <a:pPr/>
              <a:t>2018/12/11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6406-E7A6-4797-9F6B-5AC566F43F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00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1729047"/>
            <a:ext cx="8130886" cy="949642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2678689"/>
            <a:ext cx="8130886" cy="712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391593"/>
            <a:ext cx="2057400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808107C6-B3CA-46EB-B1AE-09C56618D12C}" type="datetimeFigureOut">
              <a:rPr lang="en-ZA" smtClean="0"/>
              <a:pPr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7706" y="3413646"/>
            <a:ext cx="3086100" cy="365125"/>
          </a:xfrm>
        </p:spPr>
        <p:txBody>
          <a:bodyPr/>
          <a:lstStyle>
            <a:lvl1pPr algn="r">
              <a:defRPr>
                <a:solidFill>
                  <a:srgbClr val="333333"/>
                </a:solidFill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509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9" y="149629"/>
            <a:ext cx="6994121" cy="8166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39" y="1363288"/>
            <a:ext cx="8673292" cy="5245330"/>
          </a:xfrm>
        </p:spPr>
        <p:txBody>
          <a:bodyPr>
            <a:normAutofit/>
          </a:bodyPr>
          <a:lstStyle>
            <a:lvl1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1pPr>
            <a:lvl2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3pPr>
            <a:lvl4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4pPr>
            <a:lvl5pPr indent="-360000">
              <a:lnSpc>
                <a:spcPct val="11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7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4" y="116379"/>
            <a:ext cx="6897487" cy="83241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88225"/>
            <a:ext cx="8693035" cy="4721630"/>
          </a:xfrm>
        </p:spPr>
        <p:txBody>
          <a:bodyPr/>
          <a:lstStyle>
            <a:lvl1pPr indent="-360000">
              <a:lnSpc>
                <a:spcPct val="110000"/>
              </a:lnSpc>
              <a:spcBef>
                <a:spcPts val="500"/>
              </a:spcBef>
              <a:defRPr/>
            </a:lvl1pPr>
            <a:lvl2pPr indent="-360000">
              <a:lnSpc>
                <a:spcPct val="110000"/>
              </a:lnSpc>
              <a:spcBef>
                <a:spcPts val="500"/>
              </a:spcBef>
              <a:defRPr/>
            </a:lvl2pPr>
            <a:lvl3pPr indent="-360000">
              <a:lnSpc>
                <a:spcPct val="110000"/>
              </a:lnSpc>
              <a:spcBef>
                <a:spcPts val="500"/>
              </a:spcBef>
              <a:defRPr/>
            </a:lvl3pPr>
            <a:lvl4pPr indent="-360000">
              <a:lnSpc>
                <a:spcPct val="110000"/>
              </a:lnSpc>
              <a:spcBef>
                <a:spcPts val="500"/>
              </a:spcBef>
              <a:defRPr/>
            </a:lvl4pPr>
            <a:lvl5pPr indent="-360000">
              <a:lnSpc>
                <a:spcPct val="110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8085" y="6222061"/>
            <a:ext cx="20574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A1C8C412-42FC-40A7-B0CF-E2926BC46BA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65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808107C6-B3CA-46EB-B1AE-09C56618D12C}" type="datetimeFigureOut">
              <a:rPr lang="en-ZA" smtClean="0"/>
              <a:pPr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A1C8C412-42FC-40A7-B0CF-E2926BC46BA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03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CA00-F135-4E87-B2D2-CE12C790A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ZA" dirty="0" smtClean="0">
                <a:latin typeface="Calibri" pitchFamily="34" charset="0"/>
              </a:rPr>
              <a:t>The Use of Force by Private Security Companies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A2994-200E-4F28-A3E0-9779C759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2678689"/>
            <a:ext cx="8130886" cy="757530"/>
          </a:xfrm>
        </p:spPr>
        <p:txBody>
          <a:bodyPr>
            <a:normAutofit lnSpcReduction="10000"/>
          </a:bodyPr>
          <a:lstStyle/>
          <a:p>
            <a:pPr algn="ctr"/>
            <a:endParaRPr lang="en-ZA" dirty="0" smtClean="0">
              <a:latin typeface="+mn-lt"/>
            </a:endParaRPr>
          </a:p>
          <a:p>
            <a:pPr algn="ctr"/>
            <a:r>
              <a:rPr lang="en-ZA" dirty="0" smtClean="0">
                <a:latin typeface="+mn-lt"/>
              </a:rPr>
              <a:t>Mark Blaine</a:t>
            </a:r>
            <a:endParaRPr lang="en-ZA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F8A4-EA96-4B16-8A31-4EC978CB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22 October 2018</a:t>
            </a:r>
            <a:endParaRPr lang="en-ZA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38619-034B-4178-B70B-790CC7C3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latin typeface="+mn-lt"/>
              </a:rPr>
              <a:t>© The content of this presentation </a:t>
            </a:r>
            <a:r>
              <a:rPr lang="en-ZA" dirty="0" smtClean="0">
                <a:latin typeface="+mn-lt"/>
              </a:rPr>
              <a:t>is unclassified</a:t>
            </a:r>
          </a:p>
          <a:p>
            <a:r>
              <a:rPr lang="en-ZA" dirty="0" smtClean="0">
                <a:latin typeface="+mn-lt"/>
              </a:rPr>
              <a:t>Source: UNODC Global Maritime Crime  Programme Handbook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6. Operations in the Land Environment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198961"/>
          </a:xfrm>
        </p:spPr>
        <p:txBody>
          <a:bodyPr>
            <a:normAutofit/>
          </a:bodyPr>
          <a:lstStyle/>
          <a:p>
            <a:pPr marL="285750" indent="-285750"/>
            <a:r>
              <a:rPr lang="en-ZA" sz="2000" dirty="0" smtClean="0">
                <a:latin typeface="Calibri" pitchFamily="34" charset="0"/>
              </a:rPr>
              <a:t>Mostly Access Control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Restraining/apprehending people. Minimum requirements: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Length of apprehension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Initial actions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Treatment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Conditions of apprehension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Monitoring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Handover</a:t>
            </a:r>
          </a:p>
          <a:p>
            <a:pPr marL="742950" lvl="1" indent="-285750"/>
            <a:endParaRPr lang="en-ZA" sz="2000" dirty="0" smtClean="0">
              <a:latin typeface="Calibri" pitchFamily="34" charset="0"/>
            </a:endParaRPr>
          </a:p>
          <a:p>
            <a:pPr marL="742950" lvl="1" indent="-285750"/>
            <a:endParaRPr lang="en-ZA" sz="2000" dirty="0" smtClean="0">
              <a:latin typeface="Calibri" pitchFamily="34" charset="0"/>
            </a:endParaRPr>
          </a:p>
          <a:p>
            <a:pPr marL="285750" indent="-285750"/>
            <a:endParaRPr lang="en-ZA" sz="2000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10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111" y="2372787"/>
            <a:ext cx="3177007" cy="42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7. Reporting and Recording Incidents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198961"/>
          </a:xfrm>
        </p:spPr>
        <p:txBody>
          <a:bodyPr>
            <a:normAutofit/>
          </a:bodyPr>
          <a:lstStyle/>
          <a:p>
            <a:pPr marL="285750" indent="-285750"/>
            <a:r>
              <a:rPr lang="en-ZA" sz="2000" dirty="0" smtClean="0">
                <a:latin typeface="Calibri" pitchFamily="34" charset="0"/>
              </a:rPr>
              <a:t>During/after each security incident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Record the incident</a:t>
            </a:r>
          </a:p>
          <a:p>
            <a:pPr marL="1200150" lvl="2" indent="-285750"/>
            <a:r>
              <a:rPr lang="en-ZA" sz="2000" dirty="0" smtClean="0">
                <a:latin typeface="Calibri" pitchFamily="34" charset="0"/>
              </a:rPr>
              <a:t>Provide record</a:t>
            </a:r>
          </a:p>
          <a:p>
            <a:pPr marL="1200150" lvl="2" indent="-285750"/>
            <a:r>
              <a:rPr lang="en-ZA" sz="2000" dirty="0" smtClean="0">
                <a:latin typeface="Calibri" pitchFamily="34" charset="0"/>
              </a:rPr>
              <a:t>Provide lessons learnt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Report the incident</a:t>
            </a:r>
          </a:p>
          <a:p>
            <a:pPr marL="1200150" lvl="2" indent="-285750"/>
            <a:r>
              <a:rPr lang="en-ZA" sz="2000" dirty="0" smtClean="0">
                <a:latin typeface="Calibri" pitchFamily="34" charset="0"/>
              </a:rPr>
              <a:t>Especially when force was used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Handling and treatment of persons involved</a:t>
            </a:r>
          </a:p>
          <a:p>
            <a:pPr marL="1200150" lvl="2" indent="-285750"/>
            <a:r>
              <a:rPr lang="en-ZA" sz="2000" dirty="0" smtClean="0">
                <a:latin typeface="Calibri" pitchFamily="34" charset="0"/>
              </a:rPr>
              <a:t>Where possible evidence should not be disturbed</a:t>
            </a:r>
          </a:p>
          <a:p>
            <a:pPr marL="1200150" lvl="2" indent="-285750"/>
            <a:r>
              <a:rPr lang="en-ZA" sz="2000" dirty="0" smtClean="0">
                <a:latin typeface="Calibri" pitchFamily="34" charset="0"/>
              </a:rPr>
              <a:t>Persons to be handed to law enforcement personnel as soon as possible</a:t>
            </a:r>
          </a:p>
          <a:p>
            <a:pPr marL="742950" lvl="1" indent="-285750"/>
            <a:r>
              <a:rPr lang="en-ZA" sz="2000" dirty="0" smtClean="0">
                <a:latin typeface="Calibri" pitchFamily="34" charset="0"/>
              </a:rPr>
              <a:t>Subsequent investigation of the incident</a:t>
            </a:r>
          </a:p>
          <a:p>
            <a:pPr marL="742950" lvl="1" indent="-285750"/>
            <a:endParaRPr lang="en-ZA" sz="2000" dirty="0" smtClean="0">
              <a:latin typeface="Calibri" pitchFamily="34" charset="0"/>
            </a:endParaRPr>
          </a:p>
          <a:p>
            <a:pPr marL="742950" lvl="1" indent="-285750"/>
            <a:endParaRPr lang="en-ZA" sz="2000" dirty="0" smtClean="0">
              <a:latin typeface="Calibri" pitchFamily="34" charset="0"/>
            </a:endParaRPr>
          </a:p>
          <a:p>
            <a:pPr marL="285750" indent="-285750"/>
            <a:endParaRPr lang="en-ZA" sz="2000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11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09" y="1202365"/>
            <a:ext cx="3602310" cy="24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Private Security in the Maritime </a:t>
            </a:r>
            <a:r>
              <a:rPr lang="en-ZA" dirty="0" smtClean="0"/>
              <a:t>Domain</a:t>
            </a:r>
            <a:endParaRPr lang="en-ZA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88" y="1753394"/>
            <a:ext cx="8924954" cy="45884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12</a:t>
            </a:fld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268084" y="1384062"/>
            <a:ext cx="248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UNCLOS Maritime Zones</a:t>
            </a:r>
          </a:p>
        </p:txBody>
      </p:sp>
    </p:spTree>
    <p:extLst>
      <p:ext uri="{BB962C8B-B14F-4D97-AF65-F5344CB8AC3E}">
        <p14:creationId xmlns:p14="http://schemas.microsoft.com/office/powerpoint/2010/main" val="33222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Private Security in the Maritime </a:t>
            </a:r>
            <a:r>
              <a:rPr lang="en-ZA" dirty="0" smtClean="0"/>
              <a:t>Domain</a:t>
            </a:r>
            <a:endParaRPr lang="en-ZA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13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56853"/>
            <a:ext cx="8693035" cy="5093108"/>
          </a:xfrm>
        </p:spPr>
        <p:txBody>
          <a:bodyPr>
            <a:normAutofit/>
          </a:bodyPr>
          <a:lstStyle/>
          <a:p>
            <a:r>
              <a:rPr lang="en-ZA" sz="2000" dirty="0" smtClean="0"/>
              <a:t>Territorial Seas</a:t>
            </a:r>
          </a:p>
          <a:p>
            <a:pPr lvl="1"/>
            <a:r>
              <a:rPr lang="en-ZA" sz="2000" dirty="0" smtClean="0"/>
              <a:t>Up to 12nm</a:t>
            </a:r>
          </a:p>
          <a:p>
            <a:pPr lvl="1"/>
            <a:r>
              <a:rPr lang="en-ZA" sz="2000" dirty="0" smtClean="0"/>
              <a:t>Coastal state has sovereignty</a:t>
            </a:r>
          </a:p>
          <a:p>
            <a:pPr lvl="1"/>
            <a:r>
              <a:rPr lang="en-ZA" sz="2000" dirty="0" smtClean="0"/>
              <a:t>Broad prescriptive and enforcement jurisdiction</a:t>
            </a:r>
          </a:p>
          <a:p>
            <a:pPr lvl="1"/>
            <a:r>
              <a:rPr lang="en-ZA" sz="2000" dirty="0" smtClean="0"/>
              <a:t>Innocent passage by foreign vessels</a:t>
            </a:r>
          </a:p>
          <a:p>
            <a:pPr lvl="2"/>
            <a:r>
              <a:rPr lang="en-ZA" sz="2000" dirty="0" smtClean="0"/>
              <a:t>No conduct prejudicial to good order, peace and security</a:t>
            </a:r>
          </a:p>
          <a:p>
            <a:pPr lvl="2"/>
            <a:r>
              <a:rPr lang="en-ZA" sz="2000" dirty="0" smtClean="0"/>
              <a:t>Mere act of carrying weapons not considered prejudicial</a:t>
            </a:r>
          </a:p>
          <a:p>
            <a:pPr lvl="2"/>
            <a:r>
              <a:rPr lang="en-ZA" sz="2000" dirty="0" smtClean="0"/>
              <a:t>No practice or exercise whilst on innocent passage </a:t>
            </a:r>
          </a:p>
          <a:p>
            <a:pPr lvl="2"/>
            <a:r>
              <a:rPr lang="en-ZA" sz="2000" dirty="0" smtClean="0"/>
              <a:t>Weapons to be secured below deck</a:t>
            </a:r>
          </a:p>
          <a:p>
            <a:pPr lvl="2"/>
            <a:r>
              <a:rPr lang="en-ZA" sz="2000" dirty="0" smtClean="0"/>
              <a:t>Transit to roadstead, anchorage may not be considered innocent passage</a:t>
            </a:r>
          </a:p>
          <a:p>
            <a:pPr lvl="2"/>
            <a:r>
              <a:rPr lang="en-ZA" sz="2000" dirty="0" smtClean="0"/>
              <a:t>Coastal states may restrict or prohibit carrying of arms </a:t>
            </a:r>
          </a:p>
          <a:p>
            <a:pPr lvl="1"/>
            <a:endParaRPr lang="en-ZA" sz="2000" dirty="0" smtClean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4893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Private Security in the Maritime </a:t>
            </a:r>
            <a:r>
              <a:rPr lang="en-ZA" dirty="0" smtClean="0"/>
              <a:t>Domain</a:t>
            </a:r>
            <a:endParaRPr lang="en-ZA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56853"/>
            <a:ext cx="8693035" cy="5093108"/>
          </a:xfrm>
        </p:spPr>
        <p:txBody>
          <a:bodyPr/>
          <a:lstStyle/>
          <a:p>
            <a:r>
              <a:rPr lang="en-ZA" dirty="0" smtClean="0"/>
              <a:t>Contiguous zone</a:t>
            </a:r>
          </a:p>
          <a:p>
            <a:pPr lvl="1"/>
            <a:r>
              <a:rPr lang="en-ZA" dirty="0" smtClean="0"/>
              <a:t>Up to 24nm</a:t>
            </a:r>
          </a:p>
          <a:p>
            <a:pPr lvl="1"/>
            <a:r>
              <a:rPr lang="en-ZA" dirty="0" smtClean="0"/>
              <a:t>Coastal States may enforce customs, fiscal, immigration and sanitary laws</a:t>
            </a:r>
          </a:p>
          <a:p>
            <a:pPr lvl="1"/>
            <a:r>
              <a:rPr lang="en-ZA" dirty="0" smtClean="0"/>
              <a:t>Carriage and display of arms normally permitted</a:t>
            </a:r>
          </a:p>
          <a:p>
            <a:pPr lvl="1"/>
            <a:r>
              <a:rPr lang="en-ZA" dirty="0" smtClean="0"/>
              <a:t>Some States may restrict possession or carriage or arms</a:t>
            </a:r>
          </a:p>
          <a:p>
            <a:pPr lvl="1"/>
            <a:endParaRPr lang="en-ZA" dirty="0"/>
          </a:p>
          <a:p>
            <a:r>
              <a:rPr lang="en-ZA" dirty="0" smtClean="0"/>
              <a:t>Legal Jurisdiction in Maritime Zones</a:t>
            </a:r>
            <a:r>
              <a:rPr lang="en-ZA" dirty="0"/>
              <a:t>	</a:t>
            </a:r>
            <a:endParaRPr lang="en-ZA" dirty="0" smtClean="0"/>
          </a:p>
          <a:p>
            <a:pPr lvl="1"/>
            <a:r>
              <a:rPr lang="en-ZA" dirty="0" smtClean="0"/>
              <a:t>Flag state law ALWAYS applies to a ship</a:t>
            </a:r>
          </a:p>
          <a:p>
            <a:pPr lvl="1"/>
            <a:r>
              <a:rPr lang="en-ZA" dirty="0" smtClean="0"/>
              <a:t>Other laws will apply as ship/persons enter and leave zones of littoral states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6" y="4448041"/>
            <a:ext cx="3325864" cy="22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Private Security in the Maritime </a:t>
            </a:r>
            <a:r>
              <a:rPr lang="en-ZA" dirty="0" smtClean="0"/>
              <a:t>Domain</a:t>
            </a:r>
            <a:endParaRPr lang="en-ZA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15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56853"/>
            <a:ext cx="8693035" cy="471947"/>
          </a:xfrm>
        </p:spPr>
        <p:txBody>
          <a:bodyPr/>
          <a:lstStyle/>
          <a:p>
            <a:r>
              <a:rPr lang="en-ZA" dirty="0" smtClean="0"/>
              <a:t>Applicable national Law by Geographic Location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9073"/>
          <a:stretch/>
        </p:blipFill>
        <p:spPr>
          <a:xfrm>
            <a:off x="652201" y="1760666"/>
            <a:ext cx="7924800" cy="47590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70" y="4305218"/>
            <a:ext cx="3565169" cy="2375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Private Security in the Maritime </a:t>
            </a:r>
            <a:r>
              <a:rPr lang="en-ZA" dirty="0" smtClean="0"/>
              <a:t>Domain</a:t>
            </a:r>
            <a:endParaRPr lang="en-ZA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56853"/>
            <a:ext cx="8514409" cy="5139640"/>
          </a:xfrm>
        </p:spPr>
        <p:txBody>
          <a:bodyPr>
            <a:normAutofit/>
          </a:bodyPr>
          <a:lstStyle/>
          <a:p>
            <a:r>
              <a:rPr lang="en-ZA" sz="2000" dirty="0" smtClean="0"/>
              <a:t>Command and Control of Vessels</a:t>
            </a:r>
          </a:p>
          <a:p>
            <a:pPr lvl="1"/>
            <a:r>
              <a:rPr lang="en-ZA" sz="2000" dirty="0" smtClean="0"/>
              <a:t>Masters remain responsible for safety of people, property and objects under their control</a:t>
            </a:r>
          </a:p>
          <a:p>
            <a:pPr lvl="1"/>
            <a:r>
              <a:rPr lang="en-ZA" sz="2000" dirty="0" smtClean="0"/>
              <a:t>Masters have authority over all persons </a:t>
            </a:r>
            <a:r>
              <a:rPr lang="en-ZA" sz="2000" dirty="0" err="1" smtClean="0"/>
              <a:t>onboard</a:t>
            </a:r>
            <a:endParaRPr lang="en-ZA" sz="2000" dirty="0" smtClean="0"/>
          </a:p>
          <a:p>
            <a:pPr lvl="1"/>
            <a:r>
              <a:rPr lang="en-ZA" sz="2000" dirty="0" smtClean="0"/>
              <a:t>PCASP remain under the authority of the Master</a:t>
            </a:r>
          </a:p>
          <a:p>
            <a:pPr lvl="1"/>
            <a:r>
              <a:rPr lang="en-ZA" sz="2000" dirty="0" smtClean="0"/>
              <a:t>PSC Team Leader answerable to the Master</a:t>
            </a:r>
          </a:p>
          <a:p>
            <a:pPr lvl="1"/>
            <a:r>
              <a:rPr lang="en-ZA" sz="2000" dirty="0" smtClean="0"/>
              <a:t>PSC Team Leader and Master to agree in advance on general conditions, requirements and circumstances governing response to and management of use of force incidents</a:t>
            </a:r>
          </a:p>
          <a:p>
            <a:pPr lvl="1"/>
            <a:r>
              <a:rPr lang="en-ZA" sz="2000" dirty="0" smtClean="0"/>
              <a:t>During security situation, PSC Team Leader </a:t>
            </a:r>
            <a:r>
              <a:rPr lang="en-ZA" sz="2000" dirty="0" smtClean="0">
                <a:solidFill>
                  <a:srgbClr val="C00000"/>
                </a:solidFill>
              </a:rPr>
              <a:t>to advise the Master of </a:t>
            </a:r>
            <a:r>
              <a:rPr lang="en-ZA" sz="2000" dirty="0" smtClean="0"/>
              <a:t>intention to invoke </a:t>
            </a:r>
            <a:r>
              <a:rPr lang="en-ZA" sz="2000" dirty="0" err="1" smtClean="0"/>
              <a:t>UoF</a:t>
            </a:r>
            <a:r>
              <a:rPr lang="en-ZA" sz="2000" dirty="0" smtClean="0"/>
              <a:t> policy</a:t>
            </a:r>
          </a:p>
          <a:p>
            <a:pPr lvl="1"/>
            <a:r>
              <a:rPr lang="en-ZA" sz="2000" dirty="0" smtClean="0"/>
              <a:t>Each PCASP responsible for own decisions </a:t>
            </a:r>
            <a:r>
              <a:rPr lang="en-ZA" sz="2000" dirty="0" smtClean="0">
                <a:solidFill>
                  <a:srgbClr val="C00000"/>
                </a:solidFill>
              </a:rPr>
              <a:t>to use force</a:t>
            </a:r>
          </a:p>
        </p:txBody>
      </p:sp>
    </p:spTree>
    <p:extLst>
      <p:ext uri="{BB962C8B-B14F-4D97-AF65-F5344CB8AC3E}">
        <p14:creationId xmlns:p14="http://schemas.microsoft.com/office/powerpoint/2010/main" val="19958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31" y="4324158"/>
            <a:ext cx="3566469" cy="2377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8. Private Security in the Maritime </a:t>
            </a:r>
            <a:r>
              <a:rPr lang="en-ZA" dirty="0" smtClean="0"/>
              <a:t>Domain</a:t>
            </a:r>
            <a:endParaRPr lang="en-ZA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128953"/>
            <a:ext cx="7865823" cy="5093108"/>
          </a:xfrm>
        </p:spPr>
        <p:txBody>
          <a:bodyPr>
            <a:normAutofit/>
          </a:bodyPr>
          <a:lstStyle/>
          <a:p>
            <a:r>
              <a:rPr lang="en-ZA" sz="2000" dirty="0" smtClean="0"/>
              <a:t>Command and Control of Vessels</a:t>
            </a:r>
          </a:p>
          <a:p>
            <a:pPr lvl="1"/>
            <a:r>
              <a:rPr lang="en-ZA" sz="2000" dirty="0" smtClean="0"/>
              <a:t>Master may order cease fire, but may not limit right of self defence</a:t>
            </a:r>
          </a:p>
          <a:p>
            <a:pPr lvl="1"/>
            <a:r>
              <a:rPr lang="en-ZA" sz="2000" dirty="0" smtClean="0"/>
              <a:t>Master may direct PCASP to apprehend a person </a:t>
            </a:r>
            <a:r>
              <a:rPr lang="en-ZA" sz="2000" dirty="0" err="1" smtClean="0"/>
              <a:t>iaw</a:t>
            </a:r>
            <a:r>
              <a:rPr lang="en-ZA" sz="2000" dirty="0" smtClean="0"/>
              <a:t> the law</a:t>
            </a:r>
          </a:p>
          <a:p>
            <a:pPr lvl="2"/>
            <a:r>
              <a:rPr lang="en-ZA" sz="2000" dirty="0" smtClean="0"/>
              <a:t>Must comply with </a:t>
            </a:r>
            <a:r>
              <a:rPr lang="en-ZA" sz="2000" dirty="0" err="1" smtClean="0"/>
              <a:t>UoF</a:t>
            </a:r>
            <a:r>
              <a:rPr lang="en-ZA" sz="2000" dirty="0" smtClean="0"/>
              <a:t> policy</a:t>
            </a:r>
          </a:p>
          <a:p>
            <a:pPr lvl="2"/>
            <a:r>
              <a:rPr lang="en-ZA" sz="2000" dirty="0" smtClean="0"/>
              <a:t>Master to ensure proper detaining and accommodation</a:t>
            </a:r>
          </a:p>
          <a:p>
            <a:pPr lvl="2"/>
            <a:r>
              <a:rPr lang="en-ZA" sz="2000" dirty="0" smtClean="0"/>
              <a:t>Action will remain under Flag State and territorial State laws for proper treatment</a:t>
            </a:r>
          </a:p>
          <a:p>
            <a:pPr lvl="2"/>
            <a:r>
              <a:rPr lang="en-ZA" sz="2000" dirty="0" smtClean="0"/>
              <a:t>Right to apprehend includes right to search individual for security reasons</a:t>
            </a:r>
          </a:p>
          <a:p>
            <a:pPr lvl="2"/>
            <a:r>
              <a:rPr lang="en-ZA" sz="2000" dirty="0" smtClean="0"/>
              <a:t>Use of restraints may be authorised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8526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9. Conclusion</a:t>
            </a:r>
            <a:endParaRPr lang="en-ZA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18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84" y="1356853"/>
            <a:ext cx="8693035" cy="5093108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Calibri" pitchFamily="34" charset="0"/>
              </a:rPr>
              <a:t>PSC play a crucial role in providing a wide range of services</a:t>
            </a:r>
          </a:p>
          <a:p>
            <a:pPr marL="285750" indent="-285750"/>
            <a:r>
              <a:rPr lang="en-ZA" sz="2400" dirty="0">
                <a:latin typeface="Calibri" pitchFamily="34" charset="0"/>
              </a:rPr>
              <a:t>Guidelines on the high seas are challenging</a:t>
            </a:r>
          </a:p>
          <a:p>
            <a:r>
              <a:rPr lang="en-ZA" sz="2400" dirty="0" smtClean="0"/>
              <a:t>Creation and guidance in </a:t>
            </a:r>
            <a:r>
              <a:rPr lang="en-ZA" sz="2400" dirty="0" err="1" smtClean="0"/>
              <a:t>UoF</a:t>
            </a:r>
            <a:r>
              <a:rPr lang="en-ZA" sz="2400" dirty="0" smtClean="0"/>
              <a:t> policies are crucial</a:t>
            </a:r>
          </a:p>
          <a:p>
            <a:r>
              <a:rPr lang="en-ZA" sz="2400" dirty="0" smtClean="0"/>
              <a:t>General principles for the use of force and in self defence</a:t>
            </a:r>
          </a:p>
          <a:p>
            <a:r>
              <a:rPr lang="en-ZA" sz="2400" dirty="0" smtClean="0"/>
              <a:t>Important to adequately record and report all incidents</a:t>
            </a:r>
          </a:p>
          <a:p>
            <a:r>
              <a:rPr lang="en-ZA" sz="2400" dirty="0" smtClean="0"/>
              <a:t>Maritime domain is complex</a:t>
            </a:r>
          </a:p>
          <a:p>
            <a:r>
              <a:rPr lang="en-ZA" sz="2400" dirty="0" smtClean="0"/>
              <a:t>Master remains in command throughout</a:t>
            </a:r>
          </a:p>
          <a:p>
            <a:r>
              <a:rPr lang="en-ZA" sz="2400" dirty="0" smtClean="0"/>
              <a:t>Suspects to be treated in accordance with law</a:t>
            </a:r>
          </a:p>
          <a:p>
            <a:r>
              <a:rPr lang="en-ZA" sz="2400" dirty="0" smtClean="0"/>
              <a:t>Handbook is a great tool for planning and execution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42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FCBC-288D-488A-8DD9-0DCA3457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+mn-lt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F836-6582-4362-AAFD-7712A1D22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>
                <a:latin typeface="Calibri" pitchFamily="34" charset="0"/>
              </a:rPr>
              <a:t>Introduction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Selected </a:t>
            </a:r>
            <a:r>
              <a:rPr lang="en-ZA" dirty="0">
                <a:latin typeface="Calibri" pitchFamily="34" charset="0"/>
              </a:rPr>
              <a:t>Definitions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Creating Use of Force Policy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General Principles of the Use of Force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General principles of Self Defence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Use of Force other than Self Defence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Operations in the Land Environment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Reporting and Recording Incidents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Private Security in the Maritime Domain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393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1. Introduction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PSC play a crucial role in providing a wide range of services to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Governments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NGO’s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Private Corporations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Individuals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May need to use force to persons and/or property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Such force need to comply with laws applicable to individuals and also to geographical area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Need clear guidelines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Need good training (realistic and scenario driven)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Guidelines on the high seas are challenging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Overlapping jurisdiction </a:t>
            </a:r>
          </a:p>
          <a:p>
            <a:pPr marL="285750" indent="-285750"/>
            <a:endParaRPr lang="en-ZA" dirty="0" smtClean="0">
              <a:latin typeface="Calibri" pitchFamily="34" charset="0"/>
            </a:endParaRPr>
          </a:p>
          <a:p>
            <a:pPr marL="285750" indent="-285750"/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3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66" y="3948571"/>
            <a:ext cx="3518153" cy="26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Selected Definitions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469776"/>
          </a:xfrm>
        </p:spPr>
        <p:txBody>
          <a:bodyPr>
            <a:normAutofit/>
          </a:bodyPr>
          <a:lstStyle/>
          <a:p>
            <a:pPr marL="285750" indent="-285750"/>
            <a:r>
              <a:rPr lang="en-ZA" b="1" dirty="0" smtClean="0">
                <a:latin typeface="Calibri" pitchFamily="34" charset="0"/>
              </a:rPr>
              <a:t>Private Security Company (PSC)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Any private sector company whose business activities include protecting people, property, and information, conducting investigations, and otherwise safeguarding an organisation’s assets.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Privately Contracted Security Personnel (PCSP)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Persons employed (through direct hire or under some other form of contractual relationship) whose duties include the carriage and/or control of weapons and the use of force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Privately Contracted Armed Security Personnel (PCASP)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Persons employed in the maritime domain (through direct hire or some other form of contractual relationship with a shipping or associated company) whose security duties include the carriage and/or control of weapons and the use of force aboard or from vessels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Flag State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The State of registry or licence of a vessel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Home State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The State of nationality of a client, a PSC, PCSC, PCASP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Territorial State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The State in which a PSCP is located at a given time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33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Selected Definitions and Abbreviations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469776"/>
          </a:xfrm>
        </p:spPr>
        <p:txBody>
          <a:bodyPr>
            <a:normAutofit/>
          </a:bodyPr>
          <a:lstStyle/>
          <a:p>
            <a:pPr marL="285750" indent="-285750"/>
            <a:r>
              <a:rPr lang="en-ZA" b="1" dirty="0" smtClean="0">
                <a:latin typeface="Calibri" pitchFamily="34" charset="0"/>
              </a:rPr>
              <a:t>National Waters 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Waters subject to the territorial sovereignty of Coastal States (include internal waters, territorial seas and archipelagic waters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International Waters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Waters to seaward of the territorial seas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Team Leader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A member of the assigned PSC team designated by the contractor as Team </a:t>
            </a:r>
            <a:r>
              <a:rPr lang="en-ZA" dirty="0" err="1" smtClean="0">
                <a:latin typeface="Calibri" pitchFamily="34" charset="0"/>
              </a:rPr>
              <a:t>Leadewr</a:t>
            </a:r>
            <a:r>
              <a:rPr lang="en-ZA" dirty="0" smtClean="0">
                <a:latin typeface="Calibri" pitchFamily="34" charset="0"/>
              </a:rPr>
              <a:t>, and identified as such to the appropriate authorities</a:t>
            </a:r>
          </a:p>
          <a:p>
            <a:pPr marL="285750" indent="-285750"/>
            <a:r>
              <a:rPr lang="en-ZA" b="1" dirty="0" err="1" smtClean="0">
                <a:latin typeface="Calibri" pitchFamily="34" charset="0"/>
              </a:rPr>
              <a:t>UoF</a:t>
            </a:r>
            <a:endParaRPr lang="en-ZA" b="1" dirty="0" smtClean="0">
              <a:latin typeface="Calibri" pitchFamily="34" charset="0"/>
            </a:endParaRP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Use of Force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Deadly Force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Force that is intended or likely to cause death, or serious injury, regardless of whether death or serious injury results</a:t>
            </a:r>
          </a:p>
          <a:p>
            <a:pPr marL="285750" indent="-285750"/>
            <a:r>
              <a:rPr lang="en-ZA" b="1" dirty="0" smtClean="0">
                <a:latin typeface="Calibri" pitchFamily="34" charset="0"/>
              </a:rPr>
              <a:t>Excessive Force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Any force that is not reasonable and necessary to deter, neutralise or stop a threat</a:t>
            </a:r>
          </a:p>
          <a:p>
            <a:pPr marL="285750" indent="-285750"/>
            <a:endParaRPr lang="en-ZA" dirty="0" smtClean="0">
              <a:latin typeface="Calibri" pitchFamily="34" charset="0"/>
            </a:endParaRPr>
          </a:p>
          <a:p>
            <a:pPr marL="285750" indent="-285750"/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70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2. Creating Use of Force Policy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198961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ZA" dirty="0" err="1" smtClean="0">
                <a:latin typeface="Calibri" pitchFamily="34" charset="0"/>
              </a:rPr>
              <a:t>UoF</a:t>
            </a:r>
            <a:r>
              <a:rPr lang="en-ZA" dirty="0" smtClean="0">
                <a:latin typeface="Calibri" pitchFamily="34" charset="0"/>
              </a:rPr>
              <a:t> policies to be developed as part of planning process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Identifies the circumstances and limitations that govern the use of force by PSC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Need to be approved by a competent authority (could be national governments)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Legal parameters of </a:t>
            </a:r>
            <a:r>
              <a:rPr lang="en-ZA" dirty="0" err="1" smtClean="0">
                <a:latin typeface="Calibri" pitchFamily="34" charset="0"/>
              </a:rPr>
              <a:t>UoF</a:t>
            </a:r>
            <a:r>
              <a:rPr lang="en-ZA" dirty="0" smtClean="0">
                <a:latin typeface="Calibri" pitchFamily="34" charset="0"/>
              </a:rPr>
              <a:t> Policy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Comply with ALL laws and regulations of ALL jurisdictions to be encountered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Cannot interfere with the right to self defence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Not a blanket immunity to clients or PSC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Annex A in handbook provides a menu for </a:t>
            </a:r>
            <a:r>
              <a:rPr lang="en-ZA" dirty="0" err="1" smtClean="0">
                <a:latin typeface="Calibri" pitchFamily="34" charset="0"/>
              </a:rPr>
              <a:t>UoF</a:t>
            </a:r>
            <a:r>
              <a:rPr lang="en-ZA" dirty="0" smtClean="0">
                <a:latin typeface="Calibri" pitchFamily="34" charset="0"/>
              </a:rPr>
              <a:t> policies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Checklist for Creation of </a:t>
            </a:r>
            <a:r>
              <a:rPr lang="en-ZA" dirty="0" err="1" smtClean="0">
                <a:latin typeface="Calibri" pitchFamily="34" charset="0"/>
              </a:rPr>
              <a:t>UoF</a:t>
            </a:r>
            <a:r>
              <a:rPr lang="en-ZA" dirty="0" smtClean="0">
                <a:latin typeface="Calibri" pitchFamily="34" charset="0"/>
              </a:rPr>
              <a:t> Policy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Analyse contract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Analyse security environment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Analyse risks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Determine levels of force that may be required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Analyse applicable legal regimes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Analyse limitations on the use of force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Assess problem areas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Prepare the draft </a:t>
            </a:r>
            <a:r>
              <a:rPr lang="en-ZA" dirty="0" err="1" smtClean="0">
                <a:latin typeface="Calibri" pitchFamily="34" charset="0"/>
              </a:rPr>
              <a:t>UoF</a:t>
            </a:r>
            <a:r>
              <a:rPr lang="en-ZA" dirty="0" smtClean="0">
                <a:latin typeface="Calibri" pitchFamily="34" charset="0"/>
              </a:rPr>
              <a:t> policy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Approval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dirty="0" smtClean="0">
                <a:latin typeface="Calibri" pitchFamily="34" charset="0"/>
              </a:rPr>
              <a:t>Distribution </a:t>
            </a:r>
          </a:p>
          <a:p>
            <a:pPr marL="285750" indent="-285750"/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32" y="3840480"/>
            <a:ext cx="3648188" cy="27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3. General Principles of the </a:t>
            </a:r>
            <a:r>
              <a:rPr lang="en-ZA" dirty="0" err="1" smtClean="0">
                <a:latin typeface="+mn-lt"/>
              </a:rPr>
              <a:t>UoF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198961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Two primary categories of force in any operation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Deadly force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Non-deadly force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Use only force which is reasonable and necessary to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Deter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Neutralise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Stop the threat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See examples on page xii and xiii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Any use of force has legal consequences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Retaliation is prohibited (after attack is deterred, neutralised or stopped)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All reasonable effort to be made to </a:t>
            </a:r>
            <a:r>
              <a:rPr lang="en-ZA" b="1" u="sng" dirty="0" smtClean="0">
                <a:latin typeface="Calibri" pitchFamily="34" charset="0"/>
              </a:rPr>
              <a:t>not </a:t>
            </a:r>
            <a:r>
              <a:rPr lang="en-ZA" dirty="0" smtClean="0">
                <a:latin typeface="Calibri" pitchFamily="34" charset="0"/>
              </a:rPr>
              <a:t>use force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Warning shots only authorised when permitted by applicable laws</a:t>
            </a:r>
          </a:p>
          <a:p>
            <a:pPr marL="285750" indent="-285750"/>
            <a:endParaRPr lang="en-ZA" dirty="0" smtClean="0">
              <a:latin typeface="Calibri" pitchFamily="34" charset="0"/>
            </a:endParaRPr>
          </a:p>
          <a:p>
            <a:pPr marL="285750" indent="-285750"/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88" y="1388223"/>
            <a:ext cx="3793932" cy="28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4. General Principles of Self Defence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198961"/>
          </a:xfrm>
        </p:spPr>
        <p:txBody>
          <a:bodyPr>
            <a:normAutofit/>
          </a:bodyPr>
          <a:lstStyle/>
          <a:p>
            <a:pPr marL="285750" indent="-285750"/>
            <a:r>
              <a:rPr lang="en-ZA" dirty="0" smtClean="0">
                <a:latin typeface="Calibri" pitchFamily="34" charset="0"/>
              </a:rPr>
              <a:t>Two categories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Individual Self-defence</a:t>
            </a:r>
          </a:p>
          <a:p>
            <a:pPr marL="742950" lvl="1" indent="-285750"/>
            <a:r>
              <a:rPr lang="en-ZA" dirty="0" smtClean="0">
                <a:latin typeface="Calibri" pitchFamily="34" charset="0"/>
              </a:rPr>
              <a:t>Defence of Others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Self defence must be proportionate to the threat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No </a:t>
            </a:r>
            <a:r>
              <a:rPr lang="en-ZA" dirty="0" err="1" smtClean="0">
                <a:latin typeface="Calibri" pitchFamily="34" charset="0"/>
              </a:rPr>
              <a:t>UoF</a:t>
            </a:r>
            <a:r>
              <a:rPr lang="en-ZA" dirty="0" smtClean="0">
                <a:latin typeface="Calibri" pitchFamily="34" charset="0"/>
              </a:rPr>
              <a:t> policy can restrict the right to self defence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The extent of the right or obligation to protect others will differ from jurisdiction to jurisdiction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Command and Control</a:t>
            </a:r>
          </a:p>
          <a:p>
            <a:pPr marL="285750" indent="-285750"/>
            <a:r>
              <a:rPr lang="en-ZA" dirty="0" smtClean="0">
                <a:latin typeface="Calibri" pitchFamily="34" charset="0"/>
              </a:rPr>
              <a:t>PSC personnel must comply with direction of the on-scene authority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1026" name="Picture 2" descr="Self Def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86" y="4336746"/>
            <a:ext cx="3934333" cy="22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E461-1FA9-440F-A967-29C1E45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+mn-lt"/>
              </a:rPr>
              <a:t>5. Use of Force other than Self Defence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C49F-2412-481C-98C3-0B758A7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84" y="1388224"/>
            <a:ext cx="8693035" cy="5198961"/>
          </a:xfrm>
        </p:spPr>
        <p:txBody>
          <a:bodyPr>
            <a:normAutofit/>
          </a:bodyPr>
          <a:lstStyle/>
          <a:p>
            <a:pPr marL="285750" indent="-285750"/>
            <a:r>
              <a:rPr lang="en-ZA" sz="2000" dirty="0" smtClean="0">
                <a:latin typeface="Calibri" pitchFamily="34" charset="0"/>
              </a:rPr>
              <a:t>PCSP to use only force as authorised by the UOF policy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Only non-deadly force to be used to defend property</a:t>
            </a:r>
          </a:p>
          <a:p>
            <a:pPr marL="285750" indent="-285750"/>
            <a:r>
              <a:rPr lang="en-ZA" sz="2000" dirty="0" smtClean="0">
                <a:latin typeface="Calibri" pitchFamily="34" charset="0"/>
              </a:rPr>
              <a:t>Exception such as dams, nuclear power stations, ammunition storages, </a:t>
            </a:r>
            <a:r>
              <a:rPr lang="en-ZA" sz="2000" dirty="0" err="1" smtClean="0">
                <a:latin typeface="Calibri" pitchFamily="34" charset="0"/>
              </a:rPr>
              <a:t>etc</a:t>
            </a:r>
            <a:endParaRPr lang="en-ZA" sz="2000" dirty="0" smtClean="0">
              <a:latin typeface="Calibri" pitchFamily="34" charset="0"/>
            </a:endParaRPr>
          </a:p>
          <a:p>
            <a:pPr marL="285750" indent="-285750"/>
            <a:endParaRPr lang="en-ZA" sz="2000" dirty="0"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22A-2252-403E-9624-E0D6C348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C412-42FC-40A7-B0CF-E2926BC46BA5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641" y="3660574"/>
            <a:ext cx="4726478" cy="29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E459738D6E34EBB64C468AB9A54CC" ma:contentTypeVersion="2" ma:contentTypeDescription="Create a new document." ma:contentTypeScope="" ma:versionID="d4e4dc79369168fa5f28832af447a005">
  <xsd:schema xmlns:xsd="http://www.w3.org/2001/XMLSchema" xmlns:xs="http://www.w3.org/2001/XMLSchema" xmlns:p="http://schemas.microsoft.com/office/2006/metadata/properties" xmlns:ns1="http://schemas.microsoft.com/sharepoint/v3" xmlns:ns2="8df8337c-4e81-442e-97da-cf869c9a6eb5" targetNamespace="http://schemas.microsoft.com/office/2006/metadata/properties" ma:root="true" ma:fieldsID="8231825a134e398df0aaa5c3f811a535" ns1:_="" ns2:_="">
    <xsd:import namespace="http://schemas.microsoft.com/sharepoint/v3"/>
    <xsd:import namespace="8df8337c-4e81-442e-97da-cf869c9a6eb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8337c-4e81-442e-97da-cf869c9a6e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9AAAD4-298B-466E-8B15-38F874953174}"/>
</file>

<file path=customXml/itemProps2.xml><?xml version="1.0" encoding="utf-8"?>
<ds:datastoreItem xmlns:ds="http://schemas.openxmlformats.org/officeDocument/2006/customXml" ds:itemID="{0DBD2BCF-B470-4A54-BEDB-F2C324D703CA}"/>
</file>

<file path=customXml/itemProps3.xml><?xml version="1.0" encoding="utf-8"?>
<ds:datastoreItem xmlns:ds="http://schemas.openxmlformats.org/officeDocument/2006/customXml" ds:itemID="{A44F9FD0-28D4-4E94-80A3-A332F0AACD4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4292</TotalTime>
  <Words>1222</Words>
  <Application>Microsoft Office PowerPoint</Application>
  <PresentationFormat>On-screen Show (4:3)</PresentationFormat>
  <Paragraphs>193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Wingdings</vt:lpstr>
      <vt:lpstr>Office Theme</vt:lpstr>
      <vt:lpstr>The Use of Force by Private Security Companies</vt:lpstr>
      <vt:lpstr>Contents</vt:lpstr>
      <vt:lpstr>1. Introduction</vt:lpstr>
      <vt:lpstr>Selected Definitions</vt:lpstr>
      <vt:lpstr>Selected Definitions and Abbreviations</vt:lpstr>
      <vt:lpstr>2. Creating Use of Force Policy</vt:lpstr>
      <vt:lpstr>3. General Principles of the UoF</vt:lpstr>
      <vt:lpstr>4. General Principles of Self Defence</vt:lpstr>
      <vt:lpstr>5. Use of Force other than Self Defence</vt:lpstr>
      <vt:lpstr>6. Operations in the Land Environment</vt:lpstr>
      <vt:lpstr>7. Reporting and Recording Incidents</vt:lpstr>
      <vt:lpstr>8. Private Security in the Maritime Domain</vt:lpstr>
      <vt:lpstr>8. Private Security in the Maritime Domain</vt:lpstr>
      <vt:lpstr>8. Private Security in the Maritime Domain</vt:lpstr>
      <vt:lpstr>8. Private Security in the Maritime Domain</vt:lpstr>
      <vt:lpstr>8. Private Security in the Maritime Domain</vt:lpstr>
      <vt:lpstr>8. Private Security in the Maritime Domain</vt:lpstr>
      <vt:lpstr>9.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Twenty Four Point Gill Sans Semi Bold</dc:title>
  <dc:creator>Johan van Rooyen</dc:creator>
  <cp:lastModifiedBy>Vrey, F, Prof &lt;fvrey@sun.ac.za&gt;</cp:lastModifiedBy>
  <cp:revision>66</cp:revision>
  <dcterms:created xsi:type="dcterms:W3CDTF">2017-10-20T07:07:46Z</dcterms:created>
  <dcterms:modified xsi:type="dcterms:W3CDTF">2018-12-11T08:36:34Z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0x010100386E459738D6E34EBB64C468AB9A54CC</vt:lpwstr>
  </property>
</Properties>
</file>